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8.jpg" ContentType="image/jpeg"/>
  <Override PartName="/ppt/media/image29.jpg" ContentType="image/jpeg"/>
  <Override PartName="/ppt/media/image33.JPG" ContentType="image/jpeg"/>
  <Override PartName="/ppt/media/image34.jpg" ContentType="image/jpeg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1" r:id="rId3"/>
    <p:sldId id="257" r:id="rId4"/>
    <p:sldId id="259" r:id="rId5"/>
    <p:sldId id="260" r:id="rId6"/>
    <p:sldId id="258" r:id="rId7"/>
    <p:sldId id="274" r:id="rId8"/>
    <p:sldId id="262" r:id="rId9"/>
    <p:sldId id="264" r:id="rId10"/>
    <p:sldId id="265" r:id="rId11"/>
    <p:sldId id="263" r:id="rId12"/>
    <p:sldId id="266" r:id="rId13"/>
    <p:sldId id="272" r:id="rId14"/>
    <p:sldId id="271" r:id="rId15"/>
    <p:sldId id="273" r:id="rId16"/>
    <p:sldId id="270" r:id="rId17"/>
    <p:sldId id="278" r:id="rId18"/>
    <p:sldId id="269" r:id="rId19"/>
    <p:sldId id="281" r:id="rId20"/>
    <p:sldId id="275" r:id="rId21"/>
    <p:sldId id="279" r:id="rId22"/>
    <p:sldId id="280" r:id="rId23"/>
    <p:sldId id="276" r:id="rId24"/>
    <p:sldId id="277" r:id="rId25"/>
    <p:sldId id="268" r:id="rId26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5" autoAdjust="0"/>
    <p:restoredTop sz="76064" autoAdjust="0"/>
  </p:normalViewPr>
  <p:slideViewPr>
    <p:cSldViewPr snapToGrid="0">
      <p:cViewPr varScale="1">
        <p:scale>
          <a:sx n="32" d="100"/>
          <a:sy n="32" d="100"/>
        </p:scale>
        <p:origin x="-11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3A7DE0F-D92F-41F6-92D4-4D552ABA9DF8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DB24323-2E93-4FC7-97EF-E9CF113E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7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4922-2FE0-4610-8781-018330470EB1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60F4-194D-4AA1-B0DE-F013CBD73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14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5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5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6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69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9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22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6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29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4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8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6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PV fires may often look like roof fires. You may not know what you are dealing with until you are on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2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6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60F4-194D-4AA1-B0DE-F013CBD730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2F84-3356-4E9F-9C40-CBDE8DA767F1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6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E336-8B66-4B88-8014-28E0D1DEC48F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0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49EDE-2F32-47BB-84DC-EEB2296E06FA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CB6-07F9-4C1F-AA69-A6764A46C409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4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706C-FBDD-4F82-8F01-997860FD599D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11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985A-88EF-4138-A49D-18F18B5DD2B8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30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9A17-99FD-40EB-88D6-F6A957D9C690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1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271D-1E92-494A-A861-F3DA126F301B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89B6-719A-401F-8C8D-B4393C9D4D33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2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66453-36D4-4F3B-94C3-AB81E4D7CFB1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3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455A2-6C83-471B-8BD4-138FE2ADDC8E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439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B296-425C-4830-827D-A1D3BF1946C0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556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3ACA-10D3-4FF2-8BCE-E2C9B94CDC28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7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C800-8575-4D01-8B04-7577EA42A1B4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7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65FE3-9800-42C7-8DD8-5CD69E09E859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532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8C17-DEF1-4F0E-A7AD-6B2E7C38A04F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2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44034-5D06-44A0-BD0D-0D8A3CF05DD6}" type="datetime1">
              <a:rPr lang="en-US" smtClean="0"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ublicsafety@cmsenergy.com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consumersenergy.com/safet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773" y="453733"/>
            <a:ext cx="9473341" cy="2254233"/>
          </a:xfrm>
        </p:spPr>
        <p:txBody>
          <a:bodyPr>
            <a:normAutofit fontScale="90000"/>
          </a:bodyPr>
          <a:lstStyle/>
          <a:p>
            <a:pPr algn="l"/>
            <a:r>
              <a:rPr lang="en-US" cap="none" dirty="0" smtClean="0">
                <a:cs typeface="Times New Roman" panose="02020603050405020304" pitchFamily="18" charset="0"/>
              </a:rPr>
              <a:t>Solar Panels</a:t>
            </a:r>
            <a:br>
              <a:rPr lang="en-US" cap="none" dirty="0" smtClean="0">
                <a:cs typeface="Times New Roman" panose="02020603050405020304" pitchFamily="18" charset="0"/>
              </a:rPr>
            </a:br>
            <a:r>
              <a:rPr lang="en-US" dirty="0" smtClean="0">
                <a:cs typeface="Times New Roman" panose="02020603050405020304" pitchFamily="18" charset="0"/>
              </a:rPr>
              <a:t>Photovoltaic (PV) Systems</a:t>
            </a:r>
            <a:br>
              <a:rPr lang="en-US" dirty="0" smtClean="0">
                <a:cs typeface="Times New Roman" panose="02020603050405020304" pitchFamily="18" charset="0"/>
              </a:rPr>
            </a:br>
            <a:r>
              <a:rPr lang="en-US" dirty="0" smtClean="0">
                <a:cs typeface="Times New Roman" panose="02020603050405020304" pitchFamily="18" charset="0"/>
              </a:rPr>
              <a:t>Emergency Operations</a:t>
            </a:r>
            <a:endParaRPr lang="en-US" cap="none" dirty="0"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773" y="2607251"/>
            <a:ext cx="8014656" cy="1157531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anose="02020603050405020304" pitchFamily="18" charset="0"/>
              </a:rPr>
              <a:t>First Responder Safety Training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10690" y="6384018"/>
            <a:ext cx="781310" cy="473982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02636" y="3489984"/>
            <a:ext cx="4726621" cy="3036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802773" y="428612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Sponsored by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730804"/>
            <a:ext cx="3940629" cy="112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>
                    <a:lumMod val="65000"/>
                  </a:schemeClr>
                </a:solidFill>
              </a:rPr>
              <a:t>DRAFT</a:t>
            </a:r>
            <a:endParaRPr lang="en-US" sz="6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2773" y="46554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Grand Valley State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Allendale </a:t>
            </a:r>
            <a:r>
              <a:rPr lang="en-US" dirty="0"/>
              <a:t>Fire </a:t>
            </a:r>
            <a:r>
              <a:rPr lang="en-US" dirty="0" smtClean="0"/>
              <a:t>Rescue</a:t>
            </a:r>
          </a:p>
          <a:p>
            <a:r>
              <a:rPr lang="en-US" dirty="0" smtClean="0"/>
              <a:t>Consumers Energy</a:t>
            </a:r>
            <a:endParaRPr lang="en-US" dirty="0"/>
          </a:p>
        </p:txBody>
      </p:sp>
      <p:sp>
        <p:nvSpPr>
          <p:cNvPr id="10" name="AutoShape 2" descr="Displaying AFDLogoKO.jpg"/>
          <p:cNvSpPr>
            <a:spLocks noChangeAspect="1" noChangeArrowheads="1"/>
          </p:cNvSpPr>
          <p:nvPr/>
        </p:nvSpPr>
        <p:spPr bwMode="auto">
          <a:xfrm>
            <a:off x="4281261" y="3835988"/>
            <a:ext cx="1269408" cy="12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251371" y="-29505"/>
            <a:ext cx="3996385" cy="2112607"/>
            <a:chOff x="8251371" y="-29505"/>
            <a:chExt cx="3996385" cy="2112607"/>
          </a:xfrm>
        </p:grpSpPr>
        <p:sp>
          <p:nvSpPr>
            <p:cNvPr id="11" name="Rectangle 10"/>
            <p:cNvSpPr/>
            <p:nvPr/>
          </p:nvSpPr>
          <p:spPr>
            <a:xfrm>
              <a:off x="8817429" y="-29505"/>
              <a:ext cx="3430327" cy="211260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114" y="0"/>
              <a:ext cx="1831930" cy="1027311"/>
            </a:xfrm>
            <a:prstGeom prst="rect">
              <a:avLst/>
            </a:prstGeom>
            <a:ln w="0" cmpd="sng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028" name="Picture 4" descr="https://lh4.googleusercontent.com/-VqUjRSB6VIc/AAAAAAAAAAI/AAAAAAAAAEA/3OovlYNQoTI/s0-c-k-no-ns/phot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18" b="33053"/>
            <a:stretch/>
          </p:blipFill>
          <p:spPr bwMode="auto">
            <a:xfrm>
              <a:off x="10607174" y="1443022"/>
              <a:ext cx="1607032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1371" y="0"/>
              <a:ext cx="1706813" cy="167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2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740230"/>
            <a:ext cx="6534371" cy="5800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Electrical Hazards: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/>
              <a:t>Electrical burns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 smtClean="0"/>
              <a:t>Tissue damage occurs because the body is unable to dissipate the heat from the current flow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/>
              <a:t>Electric arcs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 smtClean="0"/>
              <a:t>Can melt nearby material, vaporize metal in close vicinity, burn flesh and ignite clothing at distances of up to 10 feet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 smtClean="0"/>
              <a:t>Can reach temperatures 15,000 to 35,000 degrees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/>
              <a:t>Never pull the electrical meter as a means of shutting down power to a building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 smtClean="0"/>
              <a:t>This does not shut the power down and could create more hazards</a:t>
            </a:r>
            <a:endParaRPr lang="en-US" altLang="en-US" sz="1800" dirty="0"/>
          </a:p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10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8036" y="2391033"/>
            <a:ext cx="3707228" cy="268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87543" y="5136997"/>
            <a:ext cx="214772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Photo </a:t>
            </a:r>
            <a:r>
              <a:rPr sz="1400" spc="-5" dirty="0">
                <a:latin typeface="Arial"/>
                <a:cs typeface="Arial"/>
              </a:rPr>
              <a:t>courtesy of M.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Paiss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184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886" y="1096715"/>
            <a:ext cx="5584266" cy="5396159"/>
          </a:xfrm>
        </p:spPr>
        <p:txBody>
          <a:bodyPr>
            <a:noAutofit/>
          </a:bodyPr>
          <a:lstStyle/>
          <a:p>
            <a:r>
              <a:rPr lang="en-US" dirty="0" smtClean="0"/>
              <a:t>Weight of the PV array on a weakening structure</a:t>
            </a:r>
          </a:p>
          <a:p>
            <a:r>
              <a:rPr lang="en-US" dirty="0" smtClean="0"/>
              <a:t>You may not be able to access the roof over the fire</a:t>
            </a:r>
          </a:p>
          <a:p>
            <a:r>
              <a:rPr lang="en-US" dirty="0" smtClean="0"/>
              <a:t>Roof top ventilation</a:t>
            </a:r>
          </a:p>
          <a:p>
            <a:pPr lvl="1"/>
            <a:r>
              <a:rPr lang="en-US" dirty="0" smtClean="0"/>
              <a:t>Select a spot at the highest point of the roof and as close to the fire as possible</a:t>
            </a:r>
          </a:p>
          <a:p>
            <a:pPr lvl="1"/>
            <a:r>
              <a:rPr lang="en-US" dirty="0" smtClean="0"/>
              <a:t>Cut hole in the roof to release hot gases and smoke out of the structure</a:t>
            </a:r>
          </a:p>
          <a:p>
            <a:pPr lvl="1"/>
            <a:r>
              <a:rPr lang="en-US" dirty="0" smtClean="0"/>
              <a:t>Be careful not to cut through metal conduits, wiring, or PV modules</a:t>
            </a:r>
          </a:p>
          <a:p>
            <a:r>
              <a:rPr lang="en-US" dirty="0" smtClean="0"/>
              <a:t>Trip Hazards on roof:</a:t>
            </a:r>
          </a:p>
          <a:p>
            <a:pPr lvl="1"/>
            <a:r>
              <a:rPr lang="en-US" dirty="0" smtClean="0"/>
              <a:t>Roof vents</a:t>
            </a:r>
          </a:p>
          <a:p>
            <a:pPr lvl="1"/>
            <a:r>
              <a:rPr lang="en-US" dirty="0" smtClean="0"/>
              <a:t>Skylights</a:t>
            </a:r>
          </a:p>
          <a:p>
            <a:pPr lvl="1"/>
            <a:r>
              <a:rPr lang="en-US" dirty="0" smtClean="0"/>
              <a:t>Solar thermal panels</a:t>
            </a:r>
          </a:p>
          <a:p>
            <a:pPr lvl="1"/>
            <a:r>
              <a:rPr lang="en-US" dirty="0" smtClean="0"/>
              <a:t>PV array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11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94326" y="1092644"/>
            <a:ext cx="4814335" cy="4248694"/>
            <a:chOff x="6694326" y="2032688"/>
            <a:chExt cx="4814335" cy="4248694"/>
          </a:xfrm>
        </p:grpSpPr>
        <p:sp>
          <p:nvSpPr>
            <p:cNvPr id="6" name="object 6"/>
            <p:cNvSpPr/>
            <p:nvPr/>
          </p:nvSpPr>
          <p:spPr>
            <a:xfrm>
              <a:off x="8620992" y="3325716"/>
              <a:ext cx="2887669" cy="2955666"/>
            </a:xfrm>
            <a:prstGeom prst="rect">
              <a:avLst/>
            </a:prstGeom>
            <a:blipFill>
              <a:blip r:embed="rId3" cstate="print">
                <a:lum bright="-7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2"/>
            <p:cNvSpPr/>
            <p:nvPr/>
          </p:nvSpPr>
          <p:spPr>
            <a:xfrm>
              <a:off x="6694326" y="2032688"/>
              <a:ext cx="2848509" cy="20617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3400" y="446313"/>
            <a:ext cx="3897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Roof Hazards:</a:t>
            </a:r>
            <a:endParaRPr lang="en-US" sz="3600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35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01532"/>
            <a:ext cx="8610600" cy="731325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Battery Hazards: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32857"/>
            <a:ext cx="6184557" cy="3644698"/>
          </a:xfrm>
        </p:spPr>
        <p:txBody>
          <a:bodyPr>
            <a:normAutofit/>
          </a:bodyPr>
          <a:lstStyle/>
          <a:p>
            <a:r>
              <a:rPr lang="en-US" sz="1500" dirty="0" smtClean="0"/>
              <a:t>Batteries do not burn easily, but can give off extremely corrosive fumes and gases if exposed to fire</a:t>
            </a:r>
          </a:p>
          <a:p>
            <a:r>
              <a:rPr lang="en-US" sz="1500" dirty="0" smtClean="0"/>
              <a:t>Spilled electrolyte can react and produce toxic fumes and flammable and explosive gases when coming into contact with other metals</a:t>
            </a:r>
          </a:p>
          <a:p>
            <a:r>
              <a:rPr lang="en-US" sz="1500" dirty="0" smtClean="0"/>
              <a:t>Prevent all open flames and avoid creating sparks</a:t>
            </a:r>
          </a:p>
          <a:p>
            <a:r>
              <a:rPr lang="en-US" sz="1500" dirty="0" smtClean="0"/>
              <a:t>Use CO2, foam, or dry chemical fire extinguishers on lead-acid battery fires</a:t>
            </a:r>
          </a:p>
          <a:p>
            <a:r>
              <a:rPr lang="en-US" sz="1500" dirty="0" smtClean="0"/>
              <a:t>If the battery is punctured by a conductive object, assume that the object </a:t>
            </a:r>
            <a:r>
              <a:rPr lang="en-US" sz="1500" dirty="0"/>
              <a:t>i</a:t>
            </a:r>
            <a:r>
              <a:rPr lang="en-US" sz="1500" dirty="0" smtClean="0"/>
              <a:t>s electrical potential</a:t>
            </a:r>
          </a:p>
          <a:p>
            <a:endParaRPr lang="en-US" sz="1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12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9" descr="Batteries Middle She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31" y="2103422"/>
            <a:ext cx="3609772" cy="270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13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943" y="607618"/>
            <a:ext cx="6184558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How to Reduce Exposure to </a:t>
            </a:r>
            <a:r>
              <a:rPr lang="en-US" cap="none" dirty="0" smtClean="0"/>
              <a:t>PV </a:t>
            </a:r>
            <a:r>
              <a:rPr lang="en-US" cap="none" dirty="0"/>
              <a:t>Related Hazards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5029" y="1900646"/>
            <a:ext cx="6184557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 smtClean="0">
                <a:solidFill>
                  <a:schemeClr val="accent3">
                    <a:lumMod val="75000"/>
                  </a:schemeClr>
                </a:solidFill>
              </a:rPr>
              <a:t>Personal Protective Equipment:</a:t>
            </a:r>
          </a:p>
          <a:p>
            <a:r>
              <a:rPr lang="en-US" sz="1500" dirty="0" smtClean="0"/>
              <a:t>Firefighters should follow the minimum standard in NFPA 1971, Protective Ensemble for structural Firefighting and NFPA 1500, Chapter 7 Personal Protective Equipment</a:t>
            </a:r>
          </a:p>
          <a:p>
            <a:pPr lvl="1"/>
            <a:r>
              <a:rPr lang="en-US" sz="1300" dirty="0" smtClean="0"/>
              <a:t>This would include: Turnout pants, turnout coat, boots, gloves, hood, helmet, SCBA</a:t>
            </a:r>
            <a:endParaRPr lang="en-US" sz="1300" dirty="0"/>
          </a:p>
          <a:p>
            <a:r>
              <a:rPr lang="en-US" sz="1500" dirty="0" smtClean="0"/>
              <a:t>Typical firefighter boots and gloves aren’t safe with electrical hazards</a:t>
            </a:r>
          </a:p>
          <a:p>
            <a:pPr lvl="1"/>
            <a:r>
              <a:rPr lang="en-US" sz="1300" dirty="0" smtClean="0"/>
              <a:t>Dry leather gloves and new rubber boots will protect attains some shock hazard</a:t>
            </a:r>
          </a:p>
          <a:p>
            <a:pPr lvl="1"/>
            <a:r>
              <a:rPr lang="en-US" sz="1300" dirty="0" smtClean="0"/>
              <a:t>Do not use wet leather gloves, damaged metal toe boots, or leather boots</a:t>
            </a:r>
          </a:p>
          <a:p>
            <a:r>
              <a:rPr lang="en-US" sz="1500" dirty="0" smtClean="0"/>
              <a:t>Use insulated hand tools around electrical circuits</a:t>
            </a:r>
          </a:p>
          <a:p>
            <a:r>
              <a:rPr lang="en-US" sz="1500" dirty="0" smtClean="0"/>
              <a:t>To check for electricity flowing between two contacts and AC/DC meter should be employed</a:t>
            </a:r>
          </a:p>
          <a:p>
            <a:r>
              <a:rPr lang="en-US" sz="1500" dirty="0" smtClean="0"/>
              <a:t>Hot sticks typically only detect alternating current, so they would not detect current in PV wiring or battery conductors</a:t>
            </a:r>
          </a:p>
          <a:p>
            <a:endParaRPr lang="en-US" sz="1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13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9" descr="P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64" y="1254132"/>
            <a:ext cx="23114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946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01532"/>
            <a:ext cx="8610600" cy="12930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How To Approach An Emergency</a:t>
            </a:r>
            <a:endParaRPr lang="en-US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184557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</a:rPr>
              <a:t>First Steps:</a:t>
            </a:r>
          </a:p>
          <a:p>
            <a:r>
              <a:rPr lang="en-US" sz="1500" dirty="0" smtClean="0">
                <a:solidFill>
                  <a:schemeClr val="accent3">
                    <a:lumMod val="75000"/>
                  </a:schemeClr>
                </a:solidFill>
              </a:rPr>
              <a:t>Size-up</a:t>
            </a:r>
            <a:r>
              <a:rPr lang="en-US" sz="1500" dirty="0" smtClean="0"/>
              <a:t>: observe the roof and look for warning labels on electrical disconnects</a:t>
            </a:r>
          </a:p>
          <a:p>
            <a:r>
              <a:rPr lang="en-US" sz="1500" dirty="0" smtClean="0">
                <a:solidFill>
                  <a:schemeClr val="accent3">
                    <a:lumMod val="75000"/>
                  </a:schemeClr>
                </a:solidFill>
              </a:rPr>
              <a:t>Lock out and tag out</a:t>
            </a:r>
            <a:r>
              <a:rPr lang="en-US" sz="1500" dirty="0" smtClean="0"/>
              <a:t>: LOTO all electrical disconnects, isolating the PV system and the inverter</a:t>
            </a:r>
          </a:p>
          <a:p>
            <a:r>
              <a:rPr lang="en-US" sz="1500" dirty="0" smtClean="0">
                <a:solidFill>
                  <a:schemeClr val="accent3">
                    <a:lumMod val="75000"/>
                  </a:schemeClr>
                </a:solidFill>
              </a:rPr>
              <a:t>Ventilation</a:t>
            </a:r>
            <a:r>
              <a:rPr lang="en-US" sz="1500" dirty="0" smtClean="0"/>
              <a:t>: consider whether to use cross ventilation or </a:t>
            </a:r>
            <a:r>
              <a:rPr lang="en-US" sz="1500" dirty="0"/>
              <a:t>rooftop ventilation and where to </a:t>
            </a:r>
            <a:r>
              <a:rPr lang="en-US" sz="1500" dirty="0" smtClean="0"/>
              <a:t>cut</a:t>
            </a:r>
          </a:p>
          <a:p>
            <a:r>
              <a:rPr lang="en-US" sz="1500" dirty="0" smtClean="0">
                <a:solidFill>
                  <a:schemeClr val="accent3">
                    <a:lumMod val="75000"/>
                  </a:schemeClr>
                </a:solidFill>
              </a:rPr>
              <a:t>Shelter-in-place</a:t>
            </a:r>
            <a:r>
              <a:rPr lang="en-US" sz="1500" dirty="0" smtClean="0"/>
              <a:t>: Decide if the size of the emergency and how the PV array is involved would put downwind populations in danger.</a:t>
            </a:r>
          </a:p>
          <a:p>
            <a:pPr lvl="1"/>
            <a:r>
              <a:rPr lang="en-US" sz="1300" dirty="0" smtClean="0"/>
              <a:t>Shelter-in-place populations at-risk</a:t>
            </a:r>
          </a:p>
          <a:p>
            <a:endParaRPr lang="en-US" sz="1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14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9" descr="Roof 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69" y="3007674"/>
            <a:ext cx="3013112" cy="212449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308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799" y="705589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Do Not Try to Be an Electrician</a:t>
            </a:r>
            <a:endParaRPr lang="en-US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98821" y="2194560"/>
            <a:ext cx="6184557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Do not tamper with equipment: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Don’t try to fix the broken equipment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Call Consumers Energy or company that installed solar PV system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Put out the fire and notify the technician</a:t>
            </a:r>
          </a:p>
          <a:p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14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912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553678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De-energizing the PV system:</a:t>
            </a:r>
            <a:endParaRPr lang="en-US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97429" y="1482224"/>
            <a:ext cx="5906676" cy="4861495"/>
          </a:xfrm>
        </p:spPr>
        <p:txBody>
          <a:bodyPr>
            <a:normAutofit/>
          </a:bodyPr>
          <a:lstStyle/>
          <a:p>
            <a:r>
              <a:rPr lang="en-US" dirty="0" smtClean="0"/>
              <a:t>The PV array will always generate some electricity</a:t>
            </a:r>
          </a:p>
          <a:p>
            <a:pPr lvl="1"/>
            <a:r>
              <a:rPr lang="en-US" dirty="0" smtClean="0"/>
              <a:t>Light sources besides the sun can also energize the PV module</a:t>
            </a:r>
          </a:p>
          <a:p>
            <a:pPr lvl="2"/>
            <a:r>
              <a:rPr lang="en-US" dirty="0" smtClean="0"/>
              <a:t>This could include lamps and fires</a:t>
            </a:r>
          </a:p>
          <a:p>
            <a:r>
              <a:rPr lang="en-US" dirty="0" smtClean="0"/>
              <a:t>Walking on or breaking PV modules could release all the energy inherent in the system </a:t>
            </a:r>
            <a:r>
              <a:rPr lang="en-US" sz="2000" dirty="0" smtClean="0"/>
              <a:t>simultaneously</a:t>
            </a:r>
            <a:endParaRPr lang="en-US" dirty="0" smtClean="0"/>
          </a:p>
          <a:p>
            <a:r>
              <a:rPr lang="en-US" dirty="0" smtClean="0"/>
              <a:t>Disconnect sequence:</a:t>
            </a:r>
          </a:p>
          <a:p>
            <a:pPr lvl="1"/>
            <a:r>
              <a:rPr lang="en-US" dirty="0" smtClean="0"/>
              <a:t>AC, Panel Main, Utility Service</a:t>
            </a:r>
          </a:p>
          <a:p>
            <a:pPr lvl="1"/>
            <a:r>
              <a:rPr lang="en-US" dirty="0" smtClean="0"/>
              <a:t>DC 1, 2, and 3</a:t>
            </a:r>
            <a:endParaRPr lang="en-US" sz="1400" dirty="0"/>
          </a:p>
          <a:p>
            <a:pPr lvl="2"/>
            <a:r>
              <a:rPr lang="en-US" dirty="0" smtClean="0"/>
              <a:t>Power will bleed down to 30 volts within 5 minutes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6200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16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object 3"/>
          <p:cNvSpPr/>
          <p:nvPr/>
        </p:nvSpPr>
        <p:spPr>
          <a:xfrm>
            <a:off x="8260088" y="1482224"/>
            <a:ext cx="3095881" cy="4195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097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2515" y="409560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De-energizing the PV Modules:</a:t>
            </a:r>
            <a:endParaRPr lang="en-US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72886" y="1702588"/>
            <a:ext cx="5704114" cy="5416669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Place dark colored canvas fire salvage cover on all modules in the array</a:t>
            </a:r>
          </a:p>
          <a:p>
            <a:pPr lvl="2"/>
            <a:r>
              <a:rPr lang="en-US" sz="1600" dirty="0"/>
              <a:t>Do not use wet covers</a:t>
            </a:r>
          </a:p>
          <a:p>
            <a:pPr lvl="2"/>
            <a:r>
              <a:rPr lang="en-US" sz="1600" dirty="0"/>
              <a:t>The salvage cover will significantly reduce sunlight to the array, but electricity can still be generated through the material of the salvage cover</a:t>
            </a:r>
          </a:p>
          <a:p>
            <a:pPr lvl="1"/>
            <a:r>
              <a:rPr lang="en-US" sz="1800" dirty="0"/>
              <a:t>Only when all strings in the array are covered is the entire system at a safe </a:t>
            </a:r>
            <a:r>
              <a:rPr lang="en-US" sz="1800" dirty="0" smtClean="0"/>
              <a:t>level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06200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17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8" descr="Salvage Cvr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01" y="1890248"/>
            <a:ext cx="4447899" cy="32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100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941" y="542303"/>
            <a:ext cx="8610600" cy="12930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Batteries:</a:t>
            </a:r>
            <a:endParaRPr lang="en-US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82063" y="1612584"/>
            <a:ext cx="4845839" cy="4024125"/>
          </a:xfrm>
        </p:spPr>
        <p:txBody>
          <a:bodyPr>
            <a:normAutofit/>
          </a:bodyPr>
          <a:lstStyle/>
          <a:p>
            <a:r>
              <a:rPr lang="en-US" dirty="0" smtClean="0"/>
              <a:t>Locate battery storage area</a:t>
            </a:r>
          </a:p>
          <a:p>
            <a:r>
              <a:rPr lang="en-US" dirty="0" smtClean="0"/>
              <a:t>Use CO2, foam, or dry chemical fire extinguishers for lead-acid battery fires</a:t>
            </a:r>
          </a:p>
          <a:p>
            <a:r>
              <a:rPr lang="en-US" dirty="0" smtClean="0"/>
              <a:t>Use Class C extinguishing agents– CO2 or dry chemical – if a PV system shorts and starts a fire</a:t>
            </a:r>
          </a:p>
          <a:p>
            <a:r>
              <a:rPr lang="en-US" dirty="0" smtClean="0"/>
              <a:t>If PV array is engulfed in a roof fire, use water in a fog pattern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18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heartmagic.com/batterymes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24" y="1286789"/>
            <a:ext cx="3095379" cy="41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33024" y="5413961"/>
            <a:ext cx="26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Burned/melted lead-acid batteries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866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Garden</a:t>
            </a:r>
            <a:br>
              <a:rPr lang="en-US" dirty="0" smtClean="0"/>
            </a:br>
            <a:r>
              <a:rPr lang="en-US" dirty="0" smtClean="0"/>
              <a:t>Grand Valley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19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2410732"/>
            <a:ext cx="4557485" cy="3418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95" y="2298246"/>
            <a:ext cx="4857448" cy="36430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563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4656"/>
            <a:ext cx="10820399" cy="1190597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Introduction To Photovoltaic Systems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899" y="1752491"/>
            <a:ext cx="10490200" cy="9556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Characteristics and Equipment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5570" y="6362247"/>
            <a:ext cx="816430" cy="495753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9789" y="2421967"/>
            <a:ext cx="9857455" cy="3158069"/>
            <a:chOff x="269789" y="2421967"/>
            <a:chExt cx="9857455" cy="3158069"/>
          </a:xfrm>
        </p:grpSpPr>
        <p:sp>
          <p:nvSpPr>
            <p:cNvPr id="5" name="object 3"/>
            <p:cNvSpPr/>
            <p:nvPr/>
          </p:nvSpPr>
          <p:spPr>
            <a:xfrm>
              <a:off x="685800" y="2421967"/>
              <a:ext cx="4485503" cy="2850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"/>
            <p:cNvSpPr txBox="1">
              <a:spLocks/>
            </p:cNvSpPr>
            <p:nvPr/>
          </p:nvSpPr>
          <p:spPr>
            <a:xfrm>
              <a:off x="269789" y="5289497"/>
              <a:ext cx="4901514" cy="277767"/>
            </a:xfrm>
            <a:prstGeom prst="rect">
              <a:avLst/>
            </a:prstGeom>
          </p:spPr>
          <p:txBody>
            <a:bodyPr vert="horz" wrap="square" lIns="0" tIns="61721" rIns="0" bIns="0" rtlCol="0" anchor="b">
              <a:spAutoFit/>
            </a:bodyPr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91135">
                <a:lnSpc>
                  <a:spcPct val="100000"/>
                </a:lnSpc>
              </a:pPr>
              <a:r>
                <a:rPr lang="en-US" sz="1400" cap="none" spc="-5" dirty="0" smtClean="0"/>
                <a:t>EBay Headquarters, San Jose,</a:t>
              </a:r>
              <a:r>
                <a:rPr lang="en-US" sz="1400" cap="none" spc="35" dirty="0" smtClean="0"/>
                <a:t> </a:t>
              </a:r>
              <a:r>
                <a:rPr lang="en-US" sz="1400" cap="none" spc="-5" dirty="0" smtClean="0"/>
                <a:t>CA</a:t>
              </a:r>
              <a:endParaRPr lang="en-US" sz="1400" cap="none" dirty="0"/>
            </a:p>
          </p:txBody>
        </p:sp>
        <p:sp>
          <p:nvSpPr>
            <p:cNvPr id="7" name="object 2"/>
            <p:cNvSpPr/>
            <p:nvPr/>
          </p:nvSpPr>
          <p:spPr>
            <a:xfrm>
              <a:off x="6103060" y="2421967"/>
              <a:ext cx="4024184" cy="28502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03060" y="5272259"/>
              <a:ext cx="2801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Residential Use of PV Systems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3" name="Rectangle 12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630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23" y="417749"/>
            <a:ext cx="8085666" cy="1320800"/>
          </a:xfrm>
        </p:spPr>
        <p:txBody>
          <a:bodyPr/>
          <a:lstStyle/>
          <a:p>
            <a:r>
              <a:rPr lang="en-US" dirty="0" smtClean="0"/>
              <a:t>Responding to an Emergency at a Solar Garden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57" y="1738549"/>
            <a:ext cx="7189314" cy="3880773"/>
          </a:xfrm>
        </p:spPr>
        <p:txBody>
          <a:bodyPr>
            <a:noAutofit/>
          </a:bodyPr>
          <a:lstStyle/>
          <a:p>
            <a:r>
              <a:rPr lang="en-US" dirty="0" smtClean="0"/>
              <a:t>Solar Garden – a large solar installation on the ground that produces solar energy for Consumers Energy electric customers</a:t>
            </a:r>
          </a:p>
          <a:p>
            <a:r>
              <a:rPr lang="en-US" dirty="0" smtClean="0"/>
              <a:t>17 acre Solar Garden at Grand Valley State University in Allendale</a:t>
            </a:r>
          </a:p>
          <a:p>
            <a:r>
              <a:rPr lang="en-US" dirty="0" smtClean="0"/>
              <a:t>10 acre Solar Garden at Western Michigan University in Kalamazoo</a:t>
            </a:r>
          </a:p>
          <a:p>
            <a:r>
              <a:rPr lang="en-US" dirty="0" smtClean="0"/>
              <a:t>Photovoltaic (PV) array will always generate electricity</a:t>
            </a:r>
          </a:p>
          <a:p>
            <a:pPr lvl="1"/>
            <a:r>
              <a:rPr lang="en-US" dirty="0" smtClean="0"/>
              <a:t>Treat all PV equipment as energized</a:t>
            </a:r>
          </a:p>
          <a:p>
            <a:pPr lvl="1"/>
            <a:r>
              <a:rPr lang="en-US" dirty="0" smtClean="0"/>
              <a:t>Do not cut into any PV equipment</a:t>
            </a:r>
          </a:p>
          <a:p>
            <a:pPr lvl="1"/>
            <a:r>
              <a:rPr lang="en-US" dirty="0" smtClean="0"/>
              <a:t>Do not open combiner box</a:t>
            </a:r>
          </a:p>
          <a:p>
            <a:pPr lvl="2"/>
            <a:r>
              <a:rPr lang="en-US" dirty="0" smtClean="0"/>
              <a:t>This I where all energized wires from solar panels are fed and combined into two large high-current wires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20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75171" y="1738549"/>
            <a:ext cx="3546014" cy="2220287"/>
            <a:chOff x="8645986" y="421466"/>
            <a:chExt cx="3546014" cy="22202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5157" y="421466"/>
              <a:ext cx="1699575" cy="16970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45986" y="2118533"/>
              <a:ext cx="354601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For more information, visit www.ConsumersEnergy.com/solargardens</a:t>
              </a:r>
              <a:endParaRPr lang="en-US" sz="1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787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23" y="417749"/>
            <a:ext cx="8085666" cy="757908"/>
          </a:xfrm>
        </p:spPr>
        <p:txBody>
          <a:bodyPr/>
          <a:lstStyle/>
          <a:p>
            <a:r>
              <a:rPr lang="en-US" dirty="0" smtClean="0"/>
              <a:t>Safety Hazards in a Solar Garden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399" y="1175657"/>
            <a:ext cx="7189314" cy="3880773"/>
          </a:xfrm>
        </p:spPr>
        <p:txBody>
          <a:bodyPr>
            <a:noAutofit/>
          </a:bodyPr>
          <a:lstStyle/>
          <a:p>
            <a:r>
              <a:rPr lang="en-US" dirty="0" smtClean="0"/>
              <a:t>Electrical shock/burns</a:t>
            </a:r>
          </a:p>
          <a:p>
            <a:pPr lvl="1"/>
            <a:r>
              <a:rPr lang="en-US" dirty="0" smtClean="0"/>
              <a:t>Even if it is dark, solar panels could be energized from structure fire</a:t>
            </a:r>
          </a:p>
          <a:p>
            <a:pPr lvl="1"/>
            <a:r>
              <a:rPr lang="en-US" dirty="0" smtClean="0"/>
              <a:t>Contact with electricity can cause a slight tingling sensation, involuntary muscle reaction, severe burns, or even death</a:t>
            </a:r>
          </a:p>
          <a:p>
            <a:pPr lvl="1"/>
            <a:r>
              <a:rPr lang="en-US" dirty="0" smtClean="0"/>
              <a:t>Electrical burns can be arc or thermal</a:t>
            </a:r>
          </a:p>
          <a:p>
            <a:pPr lvl="1"/>
            <a:r>
              <a:rPr lang="en-US" dirty="0" smtClean="0"/>
              <a:t>Arc temperatures can reach 15,000 to 35,000 degrees</a:t>
            </a:r>
          </a:p>
          <a:p>
            <a:r>
              <a:rPr lang="en-US" dirty="0" smtClean="0"/>
              <a:t>Ground hazards</a:t>
            </a:r>
          </a:p>
          <a:p>
            <a:pPr lvl="1"/>
            <a:r>
              <a:rPr lang="en-US" dirty="0" smtClean="0"/>
              <a:t>Uneven terrain</a:t>
            </a:r>
          </a:p>
          <a:p>
            <a:pPr lvl="1"/>
            <a:r>
              <a:rPr lang="en-US" dirty="0" smtClean="0"/>
              <a:t>Ground-mounted arrays</a:t>
            </a:r>
          </a:p>
          <a:p>
            <a:pPr lvl="1"/>
            <a:r>
              <a:rPr lang="en-US" dirty="0" smtClean="0"/>
              <a:t>Local wildlife habitat</a:t>
            </a:r>
          </a:p>
          <a:p>
            <a:pPr lvl="1"/>
            <a:r>
              <a:rPr lang="en-US" dirty="0" smtClean="0"/>
              <a:t>Do not cut any electrical conduits</a:t>
            </a:r>
          </a:p>
          <a:p>
            <a:r>
              <a:rPr lang="en-US" dirty="0" smtClean="0"/>
              <a:t>Do not pull the electric meter to shut off power to a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21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936" y="2102791"/>
            <a:ext cx="3517725" cy="2565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0936" y="4696584"/>
            <a:ext cx="1510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Electric meter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379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22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7267" y="611437"/>
            <a:ext cx="5679923" cy="1320800"/>
          </a:xfrm>
        </p:spPr>
        <p:txBody>
          <a:bodyPr/>
          <a:lstStyle/>
          <a:p>
            <a:r>
              <a:rPr lang="en-US" dirty="0" smtClean="0"/>
              <a:t>First Responder Resources from Consumers Energy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0" y="1488989"/>
            <a:ext cx="6207167" cy="274499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77334" y="1930400"/>
            <a:ext cx="7189314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47057" y="2634197"/>
            <a:ext cx="4920343" cy="1820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Dedicated Public Safety Outreach team</a:t>
            </a:r>
          </a:p>
          <a:p>
            <a:r>
              <a:rPr lang="en-US" dirty="0" smtClean="0"/>
              <a:t>Password protected Emergency Officials portal</a:t>
            </a:r>
          </a:p>
          <a:p>
            <a:pPr lvl="1"/>
            <a:r>
              <a:rPr lang="en-US" dirty="0" smtClean="0"/>
              <a:t>Request access</a:t>
            </a:r>
          </a:p>
          <a:p>
            <a:r>
              <a:rPr lang="en-US" dirty="0" smtClean="0"/>
              <a:t>First responder guides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47057" y="4451138"/>
            <a:ext cx="8889641" cy="228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additional questions or to request access to their Emergency Officials portal or first responder guides contact their public Safety Team at </a:t>
            </a:r>
            <a:r>
              <a:rPr lang="en-US" dirty="0">
                <a:hlinkClick r:id="rId3"/>
              </a:rPr>
              <a:t>publicsafety@cmsenergy.com</a:t>
            </a:r>
            <a:r>
              <a:rPr lang="en-US" dirty="0"/>
              <a:t> or visit </a:t>
            </a:r>
            <a:r>
              <a:rPr lang="en-US" dirty="0">
                <a:hlinkClick r:id="rId4"/>
              </a:rPr>
              <a:t>www.ConsumersEnergy.com/safety</a:t>
            </a:r>
            <a:endParaRPr lang="en-US" dirty="0"/>
          </a:p>
          <a:p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5" name="Rectangle 14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394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54" y="283028"/>
            <a:ext cx="7214809" cy="1320800"/>
          </a:xfrm>
        </p:spPr>
        <p:txBody>
          <a:bodyPr/>
          <a:lstStyle/>
          <a:p>
            <a:r>
              <a:rPr lang="en-US" dirty="0" smtClean="0"/>
              <a:t>GVSU Engineering Department Solar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999" y="160382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Pictures of Solar Trailer: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23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8" y="2249495"/>
            <a:ext cx="4125686" cy="412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2" y="2371800"/>
            <a:ext cx="5174021" cy="38810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17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31327" cy="1320800"/>
          </a:xfrm>
        </p:spPr>
        <p:txBody>
          <a:bodyPr/>
          <a:lstStyle/>
          <a:p>
            <a:r>
              <a:rPr lang="en-US" dirty="0" smtClean="0"/>
              <a:t>Solar Trailer</a:t>
            </a:r>
            <a:br>
              <a:rPr lang="en-US" dirty="0" smtClean="0"/>
            </a:br>
            <a:r>
              <a:rPr lang="en-US" dirty="0" smtClean="0"/>
              <a:t>GVSU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24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97" y="1930400"/>
            <a:ext cx="9525000" cy="38576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471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References</a:t>
            </a:r>
            <a:endParaRPr lang="en-US" cap="non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9602" y="1339547"/>
            <a:ext cx="5429862" cy="5053946"/>
          </a:xfrm>
        </p:spPr>
        <p:txBody>
          <a:bodyPr>
            <a:normAutofit lnSpcReduction="10000"/>
          </a:bodyPr>
          <a:lstStyle/>
          <a:p>
            <a:pPr marL="463550" indent="-463550">
              <a:buNone/>
            </a:pPr>
            <a:r>
              <a:rPr lang="en-US" dirty="0"/>
              <a:t>Brooks, Bill, Brooks Engineering, and Code Official </a:t>
            </a:r>
            <a:r>
              <a:rPr lang="en-US" dirty="0" smtClean="0"/>
              <a:t>Panel</a:t>
            </a:r>
            <a:r>
              <a:rPr lang="en-US" dirty="0"/>
              <a:t>. "Solar PV Safety for the Fire Service." </a:t>
            </a:r>
            <a:r>
              <a:rPr lang="en-US" i="1" dirty="0"/>
              <a:t>Solar America Board for Codes and Standards</a:t>
            </a:r>
            <a:r>
              <a:rPr lang="en-US" dirty="0"/>
              <a:t>. University of Central Florida, 2015. Web. July 2016.</a:t>
            </a:r>
          </a:p>
          <a:p>
            <a:pPr marL="463550" indent="-463550">
              <a:buNone/>
            </a:pPr>
            <a:r>
              <a:rPr lang="en-US" dirty="0"/>
              <a:t>Cal Fire: Office of the State Fire Marshal. "Photovoltaics." </a:t>
            </a:r>
            <a:r>
              <a:rPr lang="en-US" i="1" dirty="0" err="1"/>
              <a:t>CA.Gov</a:t>
            </a:r>
            <a:r>
              <a:rPr lang="en-US" dirty="0"/>
              <a:t>. State of California, 2013. Web. July 2016.</a:t>
            </a:r>
          </a:p>
          <a:p>
            <a:pPr marL="463550" indent="-463550">
              <a:buNone/>
            </a:pPr>
            <a:r>
              <a:rPr lang="en-US" dirty="0"/>
              <a:t>Consumers Energy. </a:t>
            </a:r>
            <a:r>
              <a:rPr lang="en-US" i="1" dirty="0"/>
              <a:t>Responding to an Emergency at a Solar Garden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.: Consumers Energy, 2016. Print.</a:t>
            </a:r>
          </a:p>
          <a:p>
            <a:pPr marL="463550" indent="-463550">
              <a:buNone/>
            </a:pPr>
            <a:r>
              <a:rPr lang="en-US" dirty="0"/>
              <a:t>"Firefighter Safety and Photovoltaic Systems." </a:t>
            </a:r>
            <a:r>
              <a:rPr lang="en-US" i="1" dirty="0" err="1"/>
              <a:t>LearnShare</a:t>
            </a:r>
            <a:r>
              <a:rPr lang="en-US" dirty="0"/>
              <a:t>. Underwriters Laboratories Inc., 2011. Web. July 2016</a:t>
            </a:r>
            <a:r>
              <a:rPr lang="en-US" dirty="0" smtClean="0"/>
              <a:t>.</a:t>
            </a:r>
          </a:p>
          <a:p>
            <a:pPr marL="463550" indent="-463550">
              <a:buNone/>
            </a:pPr>
            <a:r>
              <a:rPr lang="en-US" dirty="0"/>
              <a:t>Grant, Casey C., P.E. </a:t>
            </a:r>
            <a:r>
              <a:rPr lang="en-US" i="1" dirty="0"/>
              <a:t>Fire Fighter Safety and Emergency Response for Solar Power Systems</a:t>
            </a:r>
            <a:r>
              <a:rPr lang="en-US" dirty="0"/>
              <a:t>. Rep. Fire Protection Research Foundation, May 2010. Web. July 2016.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25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6670879" y="2112605"/>
            <a:ext cx="4521200" cy="4079677"/>
            <a:chOff x="6671732" y="1438929"/>
            <a:chExt cx="4521200" cy="4079677"/>
          </a:xfrm>
        </p:grpSpPr>
        <p:sp>
          <p:nvSpPr>
            <p:cNvPr id="6" name="object 15"/>
            <p:cNvSpPr/>
            <p:nvPr/>
          </p:nvSpPr>
          <p:spPr>
            <a:xfrm>
              <a:off x="6671732" y="1438929"/>
              <a:ext cx="4521200" cy="3771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1732" y="5210829"/>
              <a:ext cx="44135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Craig Allyn Rose Photography - Emergencyphoto.com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1371" y="-29505"/>
            <a:ext cx="3996385" cy="2112607"/>
            <a:chOff x="8251371" y="-29505"/>
            <a:chExt cx="3996385" cy="2112607"/>
          </a:xfrm>
        </p:grpSpPr>
        <p:sp>
          <p:nvSpPr>
            <p:cNvPr id="12" name="Rectangle 11"/>
            <p:cNvSpPr/>
            <p:nvPr/>
          </p:nvSpPr>
          <p:spPr>
            <a:xfrm>
              <a:off x="8817429" y="-29505"/>
              <a:ext cx="3430327" cy="211260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114" y="0"/>
              <a:ext cx="1831930" cy="1027311"/>
            </a:xfrm>
            <a:prstGeom prst="rect">
              <a:avLst/>
            </a:prstGeom>
            <a:ln w="0" cmpd="sng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4" name="Picture 4" descr="https://lh4.googleusercontent.com/-VqUjRSB6VIc/AAAAAAAAAAI/AAAAAAAAAEA/3OovlYNQoTI/s0-c-k-no-ns/photo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18" b="33053"/>
            <a:stretch/>
          </p:blipFill>
          <p:spPr bwMode="auto">
            <a:xfrm>
              <a:off x="10607174" y="1443022"/>
              <a:ext cx="1607032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1371" y="0"/>
              <a:ext cx="1706813" cy="167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56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54" y="370114"/>
            <a:ext cx="8968103" cy="108717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Solar power is obtained through PV (photovoltaic) systems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599" y="1457290"/>
            <a:ext cx="4877109" cy="53734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One solar cell produces about .5 volts</a:t>
            </a:r>
          </a:p>
          <a:p>
            <a:r>
              <a:rPr lang="en-US" sz="2000" dirty="0" smtClean="0"/>
              <a:t>60 to 72 cell modules are common</a:t>
            </a:r>
          </a:p>
          <a:p>
            <a:r>
              <a:rPr lang="en-US" sz="2000" dirty="0" smtClean="0"/>
              <a:t>One system may have many modules</a:t>
            </a:r>
          </a:p>
          <a:p>
            <a:r>
              <a:rPr lang="en-US" sz="2000" dirty="0" smtClean="0"/>
              <a:t>PV modules come in many shapes and sizes</a:t>
            </a:r>
          </a:p>
          <a:p>
            <a:pPr lvl="1"/>
            <a:r>
              <a:rPr lang="en-US" sz="1800" dirty="0" smtClean="0"/>
              <a:t>Framed</a:t>
            </a:r>
          </a:p>
          <a:p>
            <a:pPr lvl="1"/>
            <a:r>
              <a:rPr lang="en-US" sz="1800" dirty="0" smtClean="0"/>
              <a:t>Building </a:t>
            </a:r>
            <a:r>
              <a:rPr lang="en-US" sz="1800" dirty="0"/>
              <a:t>I</a:t>
            </a:r>
            <a:r>
              <a:rPr lang="en-US" sz="1800" dirty="0" smtClean="0"/>
              <a:t>ntegrated Photovoltaic</a:t>
            </a:r>
            <a:r>
              <a:rPr lang="en-US" sz="1800" dirty="0"/>
              <a:t> </a:t>
            </a:r>
            <a:r>
              <a:rPr lang="en-US" sz="1800" dirty="0" smtClean="0"/>
              <a:t>(BIPV)</a:t>
            </a:r>
          </a:p>
          <a:p>
            <a:pPr lvl="2"/>
            <a:r>
              <a:rPr lang="en-US" sz="1600" dirty="0" smtClean="0"/>
              <a:t>Can be difficult to determine</a:t>
            </a:r>
          </a:p>
          <a:p>
            <a:pPr lvl="1"/>
            <a:r>
              <a:rPr lang="en-US" sz="1800" dirty="0" smtClean="0"/>
              <a:t>Flexible Laminate</a:t>
            </a:r>
          </a:p>
          <a:p>
            <a:r>
              <a:rPr lang="en-US" sz="2000" dirty="0" smtClean="0"/>
              <a:t>Made of a positive boron layer, a negative phosphorus layer, and a silicon or amorphous cell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7916" y="6465587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3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31708" y="913702"/>
            <a:ext cx="5956208" cy="5519144"/>
            <a:chOff x="5531708" y="913702"/>
            <a:chExt cx="5956208" cy="5519144"/>
          </a:xfrm>
        </p:grpSpPr>
        <p:sp>
          <p:nvSpPr>
            <p:cNvPr id="7" name="object 3"/>
            <p:cNvSpPr/>
            <p:nvPr/>
          </p:nvSpPr>
          <p:spPr>
            <a:xfrm>
              <a:off x="8590663" y="3999386"/>
              <a:ext cx="2897253" cy="20641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5531708" y="1774408"/>
              <a:ext cx="2615534" cy="39759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"/>
            <p:cNvSpPr/>
            <p:nvPr/>
          </p:nvSpPr>
          <p:spPr>
            <a:xfrm>
              <a:off x="8785040" y="913702"/>
              <a:ext cx="2508497" cy="22562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31708" y="5750353"/>
              <a:ext cx="189026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Framed PV Module</a:t>
              </a:r>
            </a:p>
            <a:p>
              <a:r>
                <a:rPr lang="en-US" sz="1400" dirty="0" smtClean="0"/>
                <a:t>Photo by M. </a:t>
              </a:r>
              <a:r>
                <a:rPr lang="en-US" sz="1400" dirty="0" err="1" smtClean="0"/>
                <a:t>Paiss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85040" y="3169904"/>
              <a:ext cx="23755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Flexible Laminate</a:t>
              </a:r>
            </a:p>
            <a:p>
              <a:r>
                <a:rPr lang="en-US" sz="1400" dirty="0" smtClean="0"/>
                <a:t>Photo courtesy of </a:t>
              </a:r>
              <a:r>
                <a:rPr lang="en-US" sz="1400" dirty="0" err="1" smtClean="0"/>
                <a:t>Uni</a:t>
              </a:r>
              <a:r>
                <a:rPr lang="en-US" sz="1400" dirty="0" smtClean="0"/>
                <a:t>-Solar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90663" y="6063514"/>
              <a:ext cx="21611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Building Integrated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3" name="Rectangle 12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256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232339"/>
            <a:ext cx="5584371" cy="751114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Components of PV Systems: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4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599" y="1241464"/>
            <a:ext cx="11713030" cy="4615050"/>
            <a:chOff x="303168" y="2188521"/>
            <a:chExt cx="9971947" cy="4242121"/>
          </a:xfrm>
        </p:grpSpPr>
        <p:sp>
          <p:nvSpPr>
            <p:cNvPr id="8" name="object 8"/>
            <p:cNvSpPr/>
            <p:nvPr/>
          </p:nvSpPr>
          <p:spPr>
            <a:xfrm rot="16200000">
              <a:off x="680091" y="1980384"/>
              <a:ext cx="1954634" cy="27084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/>
            <p:cNvSpPr/>
            <p:nvPr/>
          </p:nvSpPr>
          <p:spPr>
            <a:xfrm>
              <a:off x="5591564" y="2188521"/>
              <a:ext cx="1950244" cy="22059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03168" y="2944271"/>
              <a:ext cx="9971947" cy="3486371"/>
              <a:chOff x="303168" y="2868770"/>
              <a:chExt cx="9971947" cy="34863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3168" y="4311942"/>
                <a:ext cx="2708481" cy="480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dirty="0" smtClean="0">
                    <a:cs typeface="Arial"/>
                  </a:rPr>
                  <a:t>Inverters</a:t>
                </a:r>
                <a:endParaRPr lang="en-US" sz="2400" dirty="0" smtClean="0">
                  <a:cs typeface="Arial"/>
                </a:endParaRPr>
              </a:p>
              <a:p>
                <a:pPr marL="12700">
                  <a:lnSpc>
                    <a:spcPct val="100000"/>
                  </a:lnSpc>
                </a:pPr>
                <a:r>
                  <a:rPr lang="en-US" sz="1000" dirty="0" smtClean="0">
                    <a:cs typeface="Arial"/>
                  </a:rPr>
                  <a:t>Photo </a:t>
                </a:r>
                <a:r>
                  <a:rPr lang="en-US" sz="1000" spc="-5" dirty="0">
                    <a:cs typeface="Arial"/>
                  </a:rPr>
                  <a:t>courtesy of Independent Energy</a:t>
                </a:r>
                <a:r>
                  <a:rPr lang="en-US" sz="1000" spc="90" dirty="0">
                    <a:cs typeface="Arial"/>
                  </a:rPr>
                  <a:t> </a:t>
                </a:r>
                <a:r>
                  <a:rPr lang="en-US" sz="1000" dirty="0">
                    <a:cs typeface="Arial"/>
                  </a:rPr>
                  <a:t>Systems</a:t>
                </a:r>
              </a:p>
            </p:txBody>
          </p:sp>
          <p:sp>
            <p:nvSpPr>
              <p:cNvPr id="11" name="object 4"/>
              <p:cNvSpPr/>
              <p:nvPr/>
            </p:nvSpPr>
            <p:spPr>
              <a:xfrm>
                <a:off x="3132183" y="2868770"/>
                <a:ext cx="2158182" cy="274770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32183" y="5616477"/>
                <a:ext cx="2158182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buChar char="•"/>
                  <a:tabLst>
                    <a:tab pos="203200" algn="l"/>
                  </a:tabLst>
                </a:pPr>
                <a:r>
                  <a:rPr lang="en-US" sz="1400" spc="-5" dirty="0">
                    <a:cs typeface="Arial"/>
                  </a:rPr>
                  <a:t>Wiring </a:t>
                </a:r>
                <a:r>
                  <a:rPr lang="en-US" sz="1400" dirty="0">
                    <a:cs typeface="Arial"/>
                  </a:rPr>
                  <a:t>(conductors,  </a:t>
                </a:r>
                <a:r>
                  <a:rPr lang="en-US" sz="1400" spc="-5" dirty="0">
                    <a:cs typeface="Arial"/>
                  </a:rPr>
                  <a:t>combiner boxes,  conduit,</a:t>
                </a:r>
                <a:r>
                  <a:rPr lang="en-US" sz="1400" spc="-30" dirty="0">
                    <a:cs typeface="Arial"/>
                  </a:rPr>
                  <a:t> </a:t>
                </a:r>
                <a:r>
                  <a:rPr lang="en-US" sz="1400" spc="-5" dirty="0">
                    <a:cs typeface="Arial"/>
                  </a:rPr>
                  <a:t>disconnects)</a:t>
                </a:r>
                <a:endParaRPr lang="en-US" sz="1400" dirty="0">
                  <a:cs typeface="Arial"/>
                </a:endParaRPr>
              </a:p>
            </p:txBody>
          </p:sp>
          <p:sp>
            <p:nvSpPr>
              <p:cNvPr id="13" name="object 3"/>
              <p:cNvSpPr/>
              <p:nvPr/>
            </p:nvSpPr>
            <p:spPr>
              <a:xfrm>
                <a:off x="7843006" y="3941024"/>
                <a:ext cx="2432108" cy="167545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843007" y="5616477"/>
                <a:ext cx="2432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Array (PV modules and mount)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591564" y="4409419"/>
                <a:ext cx="1950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Inside of Combiner box</a:t>
                </a:r>
                <a:endParaRPr lang="en-US" dirty="0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087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70" y="683818"/>
            <a:ext cx="8182063" cy="12930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PV Hazard Identification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5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1339084" y="2194560"/>
            <a:ext cx="5251186" cy="3901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771842" y="4772561"/>
            <a:ext cx="2850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PV fires: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May look like roof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May not be apparent that it’s a PV fire</a:t>
            </a:r>
            <a:r>
              <a:rPr lang="en-US" sz="1600" dirty="0"/>
              <a:t> </a:t>
            </a:r>
            <a:r>
              <a:rPr lang="en-US" sz="1600" dirty="0" smtClean="0"/>
              <a:t>until on site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782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419" y="328922"/>
            <a:ext cx="5079991" cy="823912"/>
          </a:xfrm>
        </p:spPr>
        <p:txBody>
          <a:bodyPr/>
          <a:lstStyle/>
          <a:p>
            <a:r>
              <a:rPr lang="en-US" sz="3200" dirty="0" smtClean="0">
                <a:solidFill>
                  <a:srgbClr val="92D050"/>
                </a:solidFill>
              </a:rPr>
              <a:t>PV Identification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19" y="1583799"/>
            <a:ext cx="5311775" cy="3086019"/>
          </a:xfrm>
        </p:spPr>
        <p:txBody>
          <a:bodyPr/>
          <a:lstStyle/>
          <a:p>
            <a:r>
              <a:rPr lang="en-US" sz="2400" dirty="0"/>
              <a:t>D</a:t>
            </a:r>
            <a:r>
              <a:rPr lang="en-US" sz="2400" dirty="0" smtClean="0"/>
              <a:t>etermine if PV is present</a:t>
            </a:r>
          </a:p>
          <a:p>
            <a:pPr lvl="1"/>
            <a:r>
              <a:rPr lang="en-US" sz="2000" dirty="0" smtClean="0"/>
              <a:t>Not all solar panels are alike</a:t>
            </a:r>
          </a:p>
          <a:p>
            <a:pPr lvl="1"/>
            <a:r>
              <a:rPr lang="en-US" sz="2000" dirty="0" smtClean="0"/>
              <a:t>It’s easiest to look for labeling</a:t>
            </a:r>
          </a:p>
          <a:p>
            <a:pPr lvl="1"/>
            <a:r>
              <a:rPr lang="en-US" sz="2000" dirty="0" smtClean="0"/>
              <a:t>Labeling could be on conduits, disconnects, and utility meters</a:t>
            </a:r>
          </a:p>
          <a:p>
            <a:pPr lvl="1"/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06200" y="6492666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6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bject 2"/>
          <p:cNvSpPr/>
          <p:nvPr/>
        </p:nvSpPr>
        <p:spPr>
          <a:xfrm>
            <a:off x="6553200" y="1583799"/>
            <a:ext cx="4283120" cy="2854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553199" y="4438728"/>
            <a:ext cx="231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isconnects labeled as part of a PV system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051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9228" y="333231"/>
            <a:ext cx="7347857" cy="823912"/>
          </a:xfrm>
        </p:spPr>
        <p:txBody>
          <a:bodyPr/>
          <a:lstStyle/>
          <a:p>
            <a:r>
              <a:rPr lang="en-US" sz="3200" dirty="0" smtClean="0">
                <a:solidFill>
                  <a:srgbClr val="92D050"/>
                </a:solidFill>
              </a:rPr>
              <a:t>PV Related Firefighter Hazards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38943" y="1755856"/>
            <a:ext cx="4185617" cy="3304117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2000" dirty="0"/>
              <a:t>Inhalation Exposure Hazards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Electrical Shock &amp; Burns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Falls from Roof Operations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Roof Collapse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/>
              <a:t>Batteries</a:t>
            </a:r>
            <a:endParaRPr lang="en-US" alt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06200" y="6492666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7</a:t>
            </a:fld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696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89"/>
            <a:ext cx="8610600" cy="731325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Inhalation Hazards: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71" y="1020914"/>
            <a:ext cx="6275173" cy="4024125"/>
          </a:xfrm>
        </p:spPr>
        <p:txBody>
          <a:bodyPr>
            <a:noAutofit/>
          </a:bodyPr>
          <a:lstStyle/>
          <a:p>
            <a:r>
              <a:rPr lang="en-US" dirty="0" smtClean="0"/>
              <a:t>Hazardous chemicals may be exposed to direct flame during a fire or explosion</a:t>
            </a:r>
          </a:p>
          <a:p>
            <a:r>
              <a:rPr lang="en-US" dirty="0" smtClean="0"/>
              <a:t>In case of fire, shelter in place populations at risk downwind of fire</a:t>
            </a:r>
          </a:p>
          <a:p>
            <a:r>
              <a:rPr lang="en-US" dirty="0" smtClean="0"/>
              <a:t>Chemicals that could be in PV modules: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</a:rPr>
              <a:t>Boron-</a:t>
            </a:r>
            <a:r>
              <a:rPr lang="en-US" altLang="en-US" sz="1800" dirty="0"/>
              <a:t> No health effects to humans or the environment</a:t>
            </a:r>
          </a:p>
          <a:p>
            <a:pPr lvl="1"/>
            <a:r>
              <a:rPr lang="en-US" altLang="en-US" sz="1800" dirty="0" smtClean="0">
                <a:solidFill>
                  <a:schemeClr val="accent3">
                    <a:lumMod val="75000"/>
                  </a:schemeClr>
                </a:solidFill>
              </a:rPr>
              <a:t>Cadmium </a:t>
            </a:r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</a:rPr>
              <a:t>Telluride- </a:t>
            </a:r>
            <a:r>
              <a:rPr lang="en-US" altLang="en-US" sz="1800" dirty="0"/>
              <a:t>A known carcinogen, the primary </a:t>
            </a:r>
            <a:r>
              <a:rPr lang="en-US" altLang="en-US" sz="1800" dirty="0" smtClean="0"/>
              <a:t>route </a:t>
            </a:r>
            <a:r>
              <a:rPr lang="en-US" altLang="en-US" sz="1800" dirty="0"/>
              <a:t>of exposure is inhalation</a:t>
            </a:r>
          </a:p>
          <a:p>
            <a:pPr lvl="1"/>
            <a:r>
              <a:rPr lang="en-US" altLang="en-US" sz="1800" dirty="0" smtClean="0">
                <a:solidFill>
                  <a:schemeClr val="accent3">
                    <a:lumMod val="75000"/>
                  </a:schemeClr>
                </a:solidFill>
              </a:rPr>
              <a:t>Gallium </a:t>
            </a:r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</a:rPr>
              <a:t>Arsenide- </a:t>
            </a:r>
            <a:r>
              <a:rPr lang="en-US" altLang="en-US" sz="1800" dirty="0"/>
              <a:t>The health effects have not been </a:t>
            </a:r>
            <a:r>
              <a:rPr lang="en-US" altLang="en-US" sz="1800" dirty="0" smtClean="0"/>
              <a:t>studied</a:t>
            </a:r>
            <a:r>
              <a:rPr lang="en-US" altLang="en-US" sz="1800" dirty="0"/>
              <a:t>, it is considered highly toxic and </a:t>
            </a:r>
            <a:r>
              <a:rPr lang="en-US" altLang="en-US" sz="1800" dirty="0" smtClean="0"/>
              <a:t>carcinogenic</a:t>
            </a:r>
            <a:endParaRPr lang="en-US" altLang="en-US" sz="1800" dirty="0"/>
          </a:p>
          <a:p>
            <a:pPr lvl="1"/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</a:rPr>
              <a:t>Phosphorus-</a:t>
            </a:r>
            <a:r>
              <a:rPr lang="en-US" altLang="en-US" sz="1800" dirty="0"/>
              <a:t> The fumes from compounds are </a:t>
            </a:r>
            <a:r>
              <a:rPr lang="en-US" altLang="en-US" sz="1800" dirty="0" smtClean="0"/>
              <a:t>considered </a:t>
            </a:r>
            <a:r>
              <a:rPr lang="en-US" altLang="en-US" sz="1800" dirty="0"/>
              <a:t>highly toxic.  NIOSH recommended </a:t>
            </a:r>
            <a:r>
              <a:rPr lang="en-US" altLang="en-US" sz="1800" dirty="0" smtClean="0"/>
              <a:t>exposure </a:t>
            </a:r>
            <a:r>
              <a:rPr lang="en-US" altLang="en-US" sz="1800" dirty="0"/>
              <a:t>limit to phosphorus is 5 mg/m3. A lethal dose </a:t>
            </a:r>
            <a:r>
              <a:rPr lang="en-US" altLang="en-US" sz="1800" dirty="0" smtClean="0"/>
              <a:t>of </a:t>
            </a:r>
            <a:r>
              <a:rPr lang="en-US" altLang="en-US" sz="1800" dirty="0"/>
              <a:t>phosphorus is 50 milligrams</a:t>
            </a:r>
          </a:p>
          <a:p>
            <a:pPr lvl="1"/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8661" y="645596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8</a:t>
            </a:fld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8" descr="Structural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61" y="1951963"/>
            <a:ext cx="4267200" cy="284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416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9857"/>
            <a:ext cx="8610600" cy="12930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Electrical Hazards: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5" y="956571"/>
            <a:ext cx="8001000" cy="4191686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/>
              <a:t>Electricity </a:t>
            </a:r>
            <a:r>
              <a:rPr lang="en-US" altLang="en-US" sz="1600" dirty="0"/>
              <a:t>can cause a variety of effects, </a:t>
            </a:r>
            <a:r>
              <a:rPr lang="en-US" altLang="en-US" sz="1600" dirty="0" smtClean="0"/>
              <a:t>such as a </a:t>
            </a:r>
            <a:r>
              <a:rPr lang="en-US" altLang="en-US" sz="1600" dirty="0"/>
              <a:t>slight tingling sensation, </a:t>
            </a:r>
            <a:r>
              <a:rPr lang="en-US" altLang="en-US" sz="1600" dirty="0" smtClean="0"/>
              <a:t>involuntary muscle reaction, burns, </a:t>
            </a:r>
            <a:r>
              <a:rPr lang="en-US" altLang="en-US" sz="1600" dirty="0"/>
              <a:t>and </a:t>
            </a:r>
            <a:r>
              <a:rPr lang="en-US" altLang="en-US" sz="1600" dirty="0" smtClean="0"/>
              <a:t>death</a:t>
            </a:r>
          </a:p>
          <a:p>
            <a:pPr>
              <a:spcBef>
                <a:spcPct val="50000"/>
              </a:spcBef>
            </a:pPr>
            <a:r>
              <a:rPr lang="en-US" altLang="en-US" sz="1600" dirty="0" smtClean="0"/>
              <a:t>The physiological effects produced by electricity can vary based on variables in human resistance to electricity</a:t>
            </a:r>
          </a:p>
          <a:p>
            <a:pPr>
              <a:spcBef>
                <a:spcPct val="50000"/>
              </a:spcBef>
            </a:pPr>
            <a:r>
              <a:rPr lang="en-US" altLang="en-US" sz="1600" dirty="0" smtClean="0"/>
              <a:t>These Include: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Amount of current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Path of current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Length of time the body is in the current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Body shape and size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Area of contact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Pressure of contact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Moisture of contacts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Clothing and jewelry</a:t>
            </a:r>
          </a:p>
          <a:p>
            <a:pPr lvl="1">
              <a:spcBef>
                <a:spcPct val="50000"/>
              </a:spcBef>
            </a:pPr>
            <a:r>
              <a:rPr lang="en-US" altLang="en-US" sz="1400" dirty="0" smtClean="0"/>
              <a:t>Type of skin</a:t>
            </a:r>
            <a:endParaRPr lang="en-US" altLang="en-US" sz="1400" dirty="0"/>
          </a:p>
          <a:p>
            <a:r>
              <a:rPr lang="en-US" sz="1600" dirty="0" smtClean="0"/>
              <a:t>Involuntary muscle reaction could cause firefighter to fall</a:t>
            </a:r>
          </a:p>
          <a:p>
            <a:r>
              <a:rPr lang="en-US" sz="1600" dirty="0" smtClean="0"/>
              <a:t>Stay 20 feet or more from live equipment for solid stream and 5 or more feet away for a dispersed stream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z="3600" smtClean="0">
                <a:solidFill>
                  <a:schemeClr val="bg1"/>
                </a:solidFill>
              </a:rPr>
              <a:t>9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90301" y="2307154"/>
            <a:ext cx="3770870" cy="2830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10896600" y="-29503"/>
            <a:ext cx="1351155" cy="1323492"/>
            <a:chOff x="10450286" y="-29504"/>
            <a:chExt cx="1797469" cy="1760669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>
              <a:off x="10450286" y="-29504"/>
              <a:ext cx="1797469" cy="1760669"/>
            </a:xfrm>
            <a:prstGeom prst="rect">
              <a:avLst/>
            </a:pr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34" y="230344"/>
              <a:ext cx="1240971" cy="12409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45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2257</TotalTime>
  <Words>1495</Words>
  <Application>Microsoft Office PowerPoint</Application>
  <PresentationFormat>Custom</PresentationFormat>
  <Paragraphs>225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Facet</vt:lpstr>
      <vt:lpstr>Solar Panels Photovoltaic (PV) Systems Emergency Operations</vt:lpstr>
      <vt:lpstr>Introduction To Photovoltaic Systems</vt:lpstr>
      <vt:lpstr>PowerPoint Presentation</vt:lpstr>
      <vt:lpstr>PowerPoint Presentation</vt:lpstr>
      <vt:lpstr>PV Hazard Identification</vt:lpstr>
      <vt:lpstr>PowerPoint Presentation</vt:lpstr>
      <vt:lpstr>PowerPoint Presentation</vt:lpstr>
      <vt:lpstr>Inhalation Hazards:</vt:lpstr>
      <vt:lpstr>Electrical Hazards:</vt:lpstr>
      <vt:lpstr>PowerPoint Presentation</vt:lpstr>
      <vt:lpstr>PowerPoint Presentation</vt:lpstr>
      <vt:lpstr>Battery Hazards:</vt:lpstr>
      <vt:lpstr>How to Reduce Exposure to PV Related Hazards</vt:lpstr>
      <vt:lpstr>How To Approach An Emergency</vt:lpstr>
      <vt:lpstr>Do Not Try to Be an Electrician</vt:lpstr>
      <vt:lpstr>De-energizing the PV system:</vt:lpstr>
      <vt:lpstr>De-energizing the PV Modules:</vt:lpstr>
      <vt:lpstr>Batteries:</vt:lpstr>
      <vt:lpstr>Solar Garden Grand Valley State University</vt:lpstr>
      <vt:lpstr>Responding to an Emergency at a Solar Garden</vt:lpstr>
      <vt:lpstr>Safety Hazards in a Solar Garden</vt:lpstr>
      <vt:lpstr>First Responder Resources from Consumers Energy</vt:lpstr>
      <vt:lpstr>GVSU Engineering Department Solar Project</vt:lpstr>
      <vt:lpstr>Solar Trailer GVSU Engineering</vt:lpstr>
      <vt:lpstr>References</vt:lpstr>
    </vt:vector>
  </TitlesOfParts>
  <Company>Grand Valley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Photovoltaic System Emergency Operations</dc:title>
  <dc:creator>Facilities OSH Student</dc:creator>
  <cp:lastModifiedBy>Dave Huizen</cp:lastModifiedBy>
  <cp:revision>124</cp:revision>
  <cp:lastPrinted>2016-07-27T15:45:52Z</cp:lastPrinted>
  <dcterms:created xsi:type="dcterms:W3CDTF">2016-07-15T13:38:39Z</dcterms:created>
  <dcterms:modified xsi:type="dcterms:W3CDTF">2016-08-01T23:44:10Z</dcterms:modified>
</cp:coreProperties>
</file>